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58" r:id="rId6"/>
    <p:sldId id="259" r:id="rId7"/>
    <p:sldId id="260" r:id="rId8"/>
    <p:sldId id="276" r:id="rId9"/>
    <p:sldId id="280" r:id="rId10"/>
    <p:sldId id="289" r:id="rId11"/>
    <p:sldId id="275" r:id="rId12"/>
    <p:sldId id="290" r:id="rId13"/>
    <p:sldId id="281" r:id="rId14"/>
    <p:sldId id="261" r:id="rId15"/>
    <p:sldId id="278" r:id="rId16"/>
    <p:sldId id="277" r:id="rId17"/>
    <p:sldId id="279" r:id="rId18"/>
    <p:sldId id="282" r:id="rId19"/>
    <p:sldId id="288" r:id="rId20"/>
    <p:sldId id="283" r:id="rId21"/>
    <p:sldId id="284" r:id="rId22"/>
    <p:sldId id="285" r:id="rId23"/>
    <p:sldId id="286" r:id="rId24"/>
    <p:sldId id="287" r:id="rId25"/>
    <p:sldId id="291" r:id="rId26"/>
    <p:sldId id="274" r:id="rId27"/>
  </p:sldIdLst>
  <p:sldSz cx="12193588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6E71B1B-2A35-0940-B3C2-003F8119EE96}">
          <p14:sldIdLst>
            <p14:sldId id="256"/>
            <p14:sldId id="258"/>
            <p14:sldId id="259"/>
            <p14:sldId id="260"/>
            <p14:sldId id="276"/>
            <p14:sldId id="280"/>
            <p14:sldId id="289"/>
            <p14:sldId id="275"/>
            <p14:sldId id="290"/>
            <p14:sldId id="281"/>
            <p14:sldId id="261"/>
            <p14:sldId id="278"/>
            <p14:sldId id="277"/>
            <p14:sldId id="279"/>
            <p14:sldId id="282"/>
            <p14:sldId id="288"/>
            <p14:sldId id="283"/>
            <p14:sldId id="284"/>
            <p14:sldId id="285"/>
            <p14:sldId id="286"/>
            <p14:sldId id="287"/>
            <p14:sldId id="291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9" roundtripDataSignature="AMtx7mhYCl+fqaGuX+uRiBk57QE+6Zj5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7CAFA-67B0-A441-2338-22E903E4858E}" v="92" dt="2024-01-15T13:03:12.829"/>
    <p1510:client id="{2A66D623-10E5-9681-BAE4-C5221CA12A2B}" v="371" dt="2024-01-15T14:36:21.092"/>
    <p1510:client id="{33850122-8237-D698-6656-8856A99D8DEB}" v="45" dt="2024-01-15T14:26:16.941"/>
    <p1510:client id="{3F4439E7-E064-8582-F3CA-FE0159AE2F3D}" v="557" dt="2024-01-15T12:21:39.117"/>
    <p1510:client id="{511F0111-9FB7-C166-FC1E-57C87D5C0741}" v="23" dt="2024-01-15T06:49:02.821"/>
    <p1510:client id="{52040FD4-5310-9E0F-8752-FA691CB05407}" v="571" dt="2024-01-15T13:55:14.616"/>
    <p1510:client id="{7666DAEC-4A59-BE72-7E41-376D4A95D28E}" v="3" dt="2024-01-15T13:46:21.038"/>
    <p1510:client id="{CD3286A9-624C-060C-F3C2-6B8E67081B5D}" v="626" dt="2024-01-15T13:52:15.583"/>
    <p1510:client id="{D6F97177-CBA7-3455-4654-8A609DE76970}" v="14" dt="2024-01-15T07:21:43.670"/>
    <p1510:client id="{E7AA1BDA-82FB-477B-A760-2D690098F55A}" v="654" dt="2024-01-16T03:00:43.291"/>
    <p1510:client id="{F83F3B73-64DE-4CD7-A7F3-F5C5FECE5D56}" v="24" dt="2024-01-15T06:39:10.868"/>
  </p1510:revLst>
</p1510:revInfo>
</file>

<file path=ppt/tableStyles.xml><?xml version="1.0" encoding="utf-8"?>
<a:tblStyleLst xmlns:a="http://schemas.openxmlformats.org/drawingml/2006/main" def="{5D9805C4-998D-4F3F-AA49-0F964CD5AAC1}">
  <a:tblStyle styleId="{5D9805C4-998D-4F3F-AA49-0F964CD5AAC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2" y="96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251FF901-E48A-4A03-FB06-AE87ED39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>
            <a:extLst>
              <a:ext uri="{FF2B5EF4-FFF2-40B4-BE49-F238E27FC236}">
                <a16:creationId xmlns:a16="http://schemas.microsoft.com/office/drawing/2014/main" id="{F7B45F51-8E37-883D-62E7-B8D6FF2AA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>
            <a:extLst>
              <a:ext uri="{FF2B5EF4-FFF2-40B4-BE49-F238E27FC236}">
                <a16:creationId xmlns:a16="http://schemas.microsoft.com/office/drawing/2014/main" id="{3D1BE030-2669-2A9C-FC30-B2C26C153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037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251FF901-E48A-4A03-FB06-AE87ED39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>
            <a:extLst>
              <a:ext uri="{FF2B5EF4-FFF2-40B4-BE49-F238E27FC236}">
                <a16:creationId xmlns:a16="http://schemas.microsoft.com/office/drawing/2014/main" id="{F7B45F51-8E37-883D-62E7-B8D6FF2AA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>
            <a:extLst>
              <a:ext uri="{FF2B5EF4-FFF2-40B4-BE49-F238E27FC236}">
                <a16:creationId xmlns:a16="http://schemas.microsoft.com/office/drawing/2014/main" id="{3D1BE030-2669-2A9C-FC30-B2C26C153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0376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C07FAF7F-1B37-642B-B5BE-A46FEAF9F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>
            <a:extLst>
              <a:ext uri="{FF2B5EF4-FFF2-40B4-BE49-F238E27FC236}">
                <a16:creationId xmlns:a16="http://schemas.microsoft.com/office/drawing/2014/main" id="{D7B01E69-0575-0E15-08CF-408D6BCC3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>
            <a:extLst>
              <a:ext uri="{FF2B5EF4-FFF2-40B4-BE49-F238E27FC236}">
                <a16:creationId xmlns:a16="http://schemas.microsoft.com/office/drawing/2014/main" id="{575CABAE-16F7-C98E-7586-E85D49E87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2694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4866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911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16C29849-56E7-2C81-E4E8-BFB62730D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>
            <a:extLst>
              <a:ext uri="{FF2B5EF4-FFF2-40B4-BE49-F238E27FC236}">
                <a16:creationId xmlns:a16="http://schemas.microsoft.com/office/drawing/2014/main" id="{E4AC7AFE-7937-23D7-4552-9A652F38D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>
            <a:extLst>
              <a:ext uri="{FF2B5EF4-FFF2-40B4-BE49-F238E27FC236}">
                <a16:creationId xmlns:a16="http://schemas.microsoft.com/office/drawing/2014/main" id="{35236587-A1D7-FDA1-E344-27336112A7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280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435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_option 1">
  <p:cSld name="1_Title_option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616132" y="2052225"/>
            <a:ext cx="5782077" cy="3037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21" descr="A house with trees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3622" r="27291"/>
          <a:stretch/>
        </p:blipFill>
        <p:spPr>
          <a:xfrm>
            <a:off x="7126344" y="0"/>
            <a:ext cx="50605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6215" y="3971611"/>
            <a:ext cx="4997372" cy="288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4322" y="5821551"/>
            <a:ext cx="1693080" cy="75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1"/>
          <p:cNvSpPr txBox="1">
            <a:spLocks noGrp="1"/>
          </p:cNvSpPr>
          <p:nvPr>
            <p:ph type="title"/>
          </p:nvPr>
        </p:nvSpPr>
        <p:spPr>
          <a:xfrm>
            <a:off x="616132" y="1166823"/>
            <a:ext cx="3794950" cy="6463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ption 2">
  <p:cSld name="Title_option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3"/>
          <p:cNvSpPr txBox="1">
            <a:spLocks noGrp="1"/>
          </p:cNvSpPr>
          <p:nvPr>
            <p:ph type="ctrTitle"/>
          </p:nvPr>
        </p:nvSpPr>
        <p:spPr>
          <a:xfrm>
            <a:off x="767833" y="2024839"/>
            <a:ext cx="6731683" cy="160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67">
                <a:solidFill>
                  <a:srgbClr val="E61E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subTitle" idx="1"/>
          </p:nvPr>
        </p:nvSpPr>
        <p:spPr>
          <a:xfrm>
            <a:off x="767832" y="3907626"/>
            <a:ext cx="5539828" cy="54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587"/>
              </a:spcBef>
              <a:spcAft>
                <a:spcPts val="0"/>
              </a:spcAft>
              <a:buClr>
                <a:srgbClr val="222160"/>
              </a:buClr>
              <a:buSzPts val="2933"/>
              <a:buNone/>
              <a:defRPr sz="2933" b="0">
                <a:solidFill>
                  <a:srgbClr val="222160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4448" y="1818860"/>
            <a:ext cx="5039139" cy="503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3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6513" y="6036379"/>
            <a:ext cx="1492997" cy="51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option 1">
  <p:cSld name="Content_option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4" descr="A close up of a logo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5724" y="-65988"/>
            <a:ext cx="12309312" cy="69239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609680" y="672243"/>
            <a:ext cx="7507288" cy="96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93"/>
              </a:spcBef>
              <a:spcAft>
                <a:spcPts val="0"/>
              </a:spcAft>
              <a:buSzPts val="1400"/>
              <a:buNone/>
              <a:defRPr>
                <a:solidFill>
                  <a:srgbClr val="E61E2A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/>
          <p:nvPr/>
        </p:nvSpPr>
        <p:spPr>
          <a:xfrm>
            <a:off x="0" y="6657654"/>
            <a:ext cx="12193588" cy="200347"/>
          </a:xfrm>
          <a:prstGeom prst="rect">
            <a:avLst/>
          </a:prstGeom>
          <a:solidFill>
            <a:srgbClr val="222160"/>
          </a:soli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2"/>
          </p:nvPr>
        </p:nvSpPr>
        <p:spPr>
          <a:xfrm>
            <a:off x="4038680" y="2783537"/>
            <a:ext cx="7277019" cy="291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 b="0">
                <a:solidFill>
                  <a:srgbClr val="22216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00000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3"/>
          </p:nvPr>
        </p:nvSpPr>
        <p:spPr>
          <a:xfrm>
            <a:off x="4038680" y="2140451"/>
            <a:ext cx="7277020" cy="55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22160"/>
              </a:buClr>
              <a:buSzPts val="2667"/>
              <a:buNone/>
              <a:defRPr sz="2667" b="0">
                <a:solidFill>
                  <a:srgbClr val="22216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" name="Google Shape;40;p24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6026" y="5948271"/>
            <a:ext cx="1396872" cy="483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4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80" y="2146137"/>
            <a:ext cx="3237548" cy="31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>
            <a:spLocks noGrp="1"/>
          </p:cNvSpPr>
          <p:nvPr>
            <p:ph type="title"/>
          </p:nvPr>
        </p:nvSpPr>
        <p:spPr>
          <a:xfrm>
            <a:off x="454619" y="347133"/>
            <a:ext cx="10974229" cy="87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953" y="-19878"/>
            <a:ext cx="15873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655617"/>
            <a:ext cx="12193588" cy="20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0041" y="347133"/>
            <a:ext cx="533400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title"/>
          </p:nvPr>
        </p:nvSpPr>
        <p:spPr>
          <a:xfrm>
            <a:off x="454619" y="347133"/>
            <a:ext cx="10974229" cy="87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655617"/>
            <a:ext cx="12193588" cy="20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0041" y="347133"/>
            <a:ext cx="533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953" y="-19878"/>
            <a:ext cx="15873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_option 2">
  <p:cSld name="End_option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8" descr="A close up of a logo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5724" y="-65988"/>
            <a:ext cx="12309312" cy="6923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 txBox="1">
            <a:spLocks noGrp="1"/>
          </p:cNvSpPr>
          <p:nvPr>
            <p:ph type="title"/>
          </p:nvPr>
        </p:nvSpPr>
        <p:spPr>
          <a:xfrm>
            <a:off x="609680" y="2000917"/>
            <a:ext cx="8126358" cy="220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>
                <a:solidFill>
                  <a:srgbClr val="E61E2A"/>
                </a:solidFill>
              </a:defRPr>
            </a:lvl1pPr>
            <a:lvl2pPr lvl="1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4448" y="1818860"/>
            <a:ext cx="5039139" cy="503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8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6513" y="6036379"/>
            <a:ext cx="1492997" cy="51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9"/>
          <p:cNvSpPr txBox="1">
            <a:spLocks noGrp="1"/>
          </p:cNvSpPr>
          <p:nvPr>
            <p:ph type="title"/>
          </p:nvPr>
        </p:nvSpPr>
        <p:spPr>
          <a:xfrm>
            <a:off x="454619" y="347133"/>
            <a:ext cx="10974229" cy="87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454619" y="347133"/>
            <a:ext cx="10974229" cy="87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454619" y="1600201"/>
            <a:ext cx="10974229" cy="452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9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6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84310" y="5812397"/>
            <a:ext cx="1693079" cy="75931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0"/>
          <p:cNvSpPr/>
          <p:nvPr/>
        </p:nvSpPr>
        <p:spPr>
          <a:xfrm>
            <a:off x="0" y="6657654"/>
            <a:ext cx="12193588" cy="20034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0"/>
          <p:cNvSpPr/>
          <p:nvPr/>
        </p:nvSpPr>
        <p:spPr>
          <a:xfrm>
            <a:off x="5941944" y="6650105"/>
            <a:ext cx="3097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collecting-gps-data-using-gps-module-windows-iot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miraG8C5-nQ?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57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 txBox="1">
            <a:spLocks noGrp="1"/>
          </p:cNvSpPr>
          <p:nvPr>
            <p:ph type="subTitle" idx="4294967295"/>
          </p:nvPr>
        </p:nvSpPr>
        <p:spPr>
          <a:xfrm>
            <a:off x="616132" y="2052225"/>
            <a:ext cx="6474479" cy="451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F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Truong Tan Gia Huy 	  – s3806881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>
                <a:solidFill>
                  <a:schemeClr val="lt1"/>
                </a:solidFill>
              </a:rPr>
              <a:t>- Pham Trinh Hoang Long – s3879366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>
                <a:solidFill>
                  <a:schemeClr val="lt1"/>
                </a:solidFill>
              </a:rPr>
              <a:t>Tran Thanh Tu 		  – s3957386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Huynh Ngoc Duy 		  – s3924704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Mina Jeon 			  – s3764040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>
                <a:solidFill>
                  <a:schemeClr val="lt1"/>
                </a:solidFill>
              </a:rPr>
              <a:t>- Vu Thien Nhan 		  – s3810151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Tran Truong Son 		  – s3818468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 txBox="1">
            <a:spLocks noGrp="1"/>
          </p:cNvSpPr>
          <p:nvPr>
            <p:ph type="title"/>
          </p:nvPr>
        </p:nvSpPr>
        <p:spPr>
          <a:xfrm>
            <a:off x="616132" y="456764"/>
            <a:ext cx="6333309" cy="13628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EEET2610 – Engineering Design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A4D4-CF94-4520-68F5-62A7B329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81" y="341644"/>
            <a:ext cx="8950166" cy="679482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Soldering</a:t>
            </a:r>
          </a:p>
        </p:txBody>
      </p:sp>
      <p:pic>
        <p:nvPicPr>
          <p:cNvPr id="3" name="Picture 2" descr="A hand holding a circuit board&#10;&#10;Description automatically generated">
            <a:extLst>
              <a:ext uri="{FF2B5EF4-FFF2-40B4-BE49-F238E27FC236}">
                <a16:creationId xmlns:a16="http://schemas.microsoft.com/office/drawing/2014/main" id="{2149640B-E6A6-D6C8-101C-02F03A65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093" y="1801446"/>
            <a:ext cx="3630408" cy="2893647"/>
          </a:xfrm>
          <a:prstGeom prst="rect">
            <a:avLst/>
          </a:prstGeom>
        </p:spPr>
      </p:pic>
      <p:pic>
        <p:nvPicPr>
          <p:cNvPr id="4" name="Picture 3" descr="A hand holding blue wires&#10;&#10;Description automatically generated">
            <a:extLst>
              <a:ext uri="{FF2B5EF4-FFF2-40B4-BE49-F238E27FC236}">
                <a16:creationId xmlns:a16="http://schemas.microsoft.com/office/drawing/2014/main" id="{CD64CF55-73C2-0164-C5B2-965ACA3F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51" y="1796562"/>
            <a:ext cx="3410394" cy="2895600"/>
          </a:xfrm>
          <a:prstGeom prst="rect">
            <a:avLst/>
          </a:prstGeom>
        </p:spPr>
      </p:pic>
      <p:pic>
        <p:nvPicPr>
          <p:cNvPr id="5" name="Picture 4" descr="A close-up of several blue wires&#10;&#10;Description automatically generated">
            <a:extLst>
              <a:ext uri="{FF2B5EF4-FFF2-40B4-BE49-F238E27FC236}">
                <a16:creationId xmlns:a16="http://schemas.microsoft.com/office/drawing/2014/main" id="{A95CDCFD-D9AB-D6D0-CFAF-00BA7AE78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656" y="1801446"/>
            <a:ext cx="332465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84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837106" y="336247"/>
            <a:ext cx="9020080" cy="136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Understanding and Implementing PID Control for Drone Stabilization</a:t>
            </a:r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BBC4D-132F-0147-6795-667BBC002E5B}"/>
              </a:ext>
            </a:extLst>
          </p:cNvPr>
          <p:cNvSpPr txBox="1"/>
          <p:nvPr/>
        </p:nvSpPr>
        <p:spPr>
          <a:xfrm>
            <a:off x="1837106" y="1702676"/>
            <a:ext cx="8656356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GB" sz="2400">
                <a:solidFill>
                  <a:srgbClr val="374151"/>
                </a:solidFill>
              </a:rPr>
              <a:t>The PID controller helps maintain the drone's orientation by adjusting motor speeds based on sensor inputs.</a:t>
            </a:r>
            <a:endParaRPr lang="en-US" sz="2400"/>
          </a:p>
          <a:p>
            <a:pPr algn="l"/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F74D2-1290-E027-DAC0-2721D28B2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1;p6">
            <a:extLst>
              <a:ext uri="{FF2B5EF4-FFF2-40B4-BE49-F238E27FC236}">
                <a16:creationId xmlns:a16="http://schemas.microsoft.com/office/drawing/2014/main" id="{8503BFB5-3089-9BDF-10CD-A9E6F3C0EB8C}"/>
              </a:ext>
            </a:extLst>
          </p:cNvPr>
          <p:cNvSpPr txBox="1">
            <a:spLocks/>
          </p:cNvSpPr>
          <p:nvPr/>
        </p:nvSpPr>
        <p:spPr>
          <a:xfrm>
            <a:off x="1837106" y="336247"/>
            <a:ext cx="9020080" cy="136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Understanding and Implementing PID Control for Drone Stabilization</a:t>
            </a:r>
            <a:endParaRPr lang="en-US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B9029-B083-6632-D8E4-B47876D0C3CE}"/>
              </a:ext>
            </a:extLst>
          </p:cNvPr>
          <p:cNvSpPr txBox="1"/>
          <p:nvPr/>
        </p:nvSpPr>
        <p:spPr>
          <a:xfrm>
            <a:off x="1928731" y="1714499"/>
            <a:ext cx="4524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/>
              <a:t>Variable Declaration</a:t>
            </a:r>
            <a:endParaRPr lang="en-US" sz="200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093BF83-E3DB-30B9-22C8-2EA6C7273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75" y="2268141"/>
            <a:ext cx="5727830" cy="40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3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1;p6">
            <a:extLst>
              <a:ext uri="{FF2B5EF4-FFF2-40B4-BE49-F238E27FC236}">
                <a16:creationId xmlns:a16="http://schemas.microsoft.com/office/drawing/2014/main" id="{814ABCB8-D278-0553-86C5-A7DC9EF4BEF2}"/>
              </a:ext>
            </a:extLst>
          </p:cNvPr>
          <p:cNvSpPr txBox="1">
            <a:spLocks/>
          </p:cNvSpPr>
          <p:nvPr/>
        </p:nvSpPr>
        <p:spPr>
          <a:xfrm>
            <a:off x="1837106" y="336247"/>
            <a:ext cx="9020080" cy="136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Understanding and Implementing PID Control for Drone Stabilization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04240-3539-43FB-B4F8-53D878F7A296}"/>
              </a:ext>
            </a:extLst>
          </p:cNvPr>
          <p:cNvSpPr txBox="1"/>
          <p:nvPr/>
        </p:nvSpPr>
        <p:spPr>
          <a:xfrm>
            <a:off x="1928731" y="1714499"/>
            <a:ext cx="4524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/>
              <a:t>Initializing PID</a:t>
            </a:r>
            <a:endParaRPr lang="en-US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C8F892B-7641-E63F-B080-277221E0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064" y="2595257"/>
            <a:ext cx="7549545" cy="30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A435C-6F3F-0A80-9C25-4B88A120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1;p6">
            <a:extLst>
              <a:ext uri="{FF2B5EF4-FFF2-40B4-BE49-F238E27FC236}">
                <a16:creationId xmlns:a16="http://schemas.microsoft.com/office/drawing/2014/main" id="{53641A58-2656-87FC-EBB9-12C53E908E44}"/>
              </a:ext>
            </a:extLst>
          </p:cNvPr>
          <p:cNvSpPr txBox="1">
            <a:spLocks/>
          </p:cNvSpPr>
          <p:nvPr/>
        </p:nvSpPr>
        <p:spPr>
          <a:xfrm>
            <a:off x="1837106" y="336247"/>
            <a:ext cx="9020080" cy="136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Understanding and Implementing PID Control for Drone Stabilization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52D01-511C-BB45-8271-1C5EBF1E496C}"/>
              </a:ext>
            </a:extLst>
          </p:cNvPr>
          <p:cNvSpPr txBox="1"/>
          <p:nvPr/>
        </p:nvSpPr>
        <p:spPr>
          <a:xfrm>
            <a:off x="1928731" y="1714499"/>
            <a:ext cx="4524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/>
              <a:t>PID Computation Functions</a:t>
            </a:r>
            <a:endParaRPr lang="en-US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478068-A2D0-EC24-68C8-4F30F51B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174" y="2252662"/>
            <a:ext cx="3824841" cy="41148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C4A864-134E-04D9-8C14-88C1EA5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765" y="2252662"/>
            <a:ext cx="469027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43BE216D-745E-3FFF-2E18-2C44309C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>
            <a:extLst>
              <a:ext uri="{FF2B5EF4-FFF2-40B4-BE49-F238E27FC236}">
                <a16:creationId xmlns:a16="http://schemas.microsoft.com/office/drawing/2014/main" id="{3D18C92E-9D43-8F82-A92E-F34DF40E0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106" y="336247"/>
            <a:ext cx="9020080" cy="71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Remote Controller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03A68-ED33-58AF-4C63-9257E329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496" y="2480841"/>
            <a:ext cx="3086502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EF448-410D-B68A-D653-3C99F0CA4F3A}"/>
              </a:ext>
            </a:extLst>
          </p:cNvPr>
          <p:cNvSpPr txBox="1"/>
          <p:nvPr/>
        </p:nvSpPr>
        <p:spPr>
          <a:xfrm>
            <a:off x="1837106" y="1191461"/>
            <a:ext cx="8656356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GB" sz="2400">
                <a:solidFill>
                  <a:srgbClr val="374151"/>
                </a:solidFill>
              </a:rPr>
              <a:t>The remote controller is based on joystick to control the pitch and roll of the drone.</a:t>
            </a:r>
          </a:p>
          <a:p>
            <a:pPr marL="171450" indent="-171450">
              <a:buChar char="•"/>
            </a:pPr>
            <a:r>
              <a:rPr lang="en-GB" sz="2400">
                <a:solidFill>
                  <a:srgbClr val="374151"/>
                </a:solidFill>
              </a:rPr>
              <a:t>The yaw rate is controlled with two push buttons.</a:t>
            </a:r>
          </a:p>
          <a:p>
            <a:pPr marL="171450" indent="-171450">
              <a:buChar char="•"/>
            </a:pPr>
            <a:r>
              <a:rPr lang="en-GB" sz="2400">
                <a:solidFill>
                  <a:srgbClr val="374151"/>
                </a:solidFill>
              </a:rPr>
              <a:t>The thrust is controlled with potentiometer.</a:t>
            </a:r>
          </a:p>
          <a:p>
            <a:pPr marL="171450" indent="-171450">
              <a:buChar char="•"/>
            </a:pPr>
            <a:endParaRPr lang="en-GB" sz="2400">
              <a:solidFill>
                <a:srgbClr val="374151"/>
              </a:solidFill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5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5FD91-D105-6E26-8923-F94D8C049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93" y="1755494"/>
            <a:ext cx="6311860" cy="4899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293BC-BC4D-D8E9-543B-B853B3571461}"/>
              </a:ext>
            </a:extLst>
          </p:cNvPr>
          <p:cNvSpPr txBox="1"/>
          <p:nvPr/>
        </p:nvSpPr>
        <p:spPr>
          <a:xfrm>
            <a:off x="1854374" y="289366"/>
            <a:ext cx="75838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222160"/>
                </a:solidFill>
              </a:rPr>
              <a:t>Remote Controller</a:t>
            </a:r>
            <a:endParaRPr lang="en-US" sz="3600">
              <a:solidFill>
                <a:srgbClr val="222160"/>
              </a:solidFill>
            </a:endParaRPr>
          </a:p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9F63F-B72A-19DD-6E3E-1904163E948E}"/>
              </a:ext>
            </a:extLst>
          </p:cNvPr>
          <p:cNvSpPr txBox="1"/>
          <p:nvPr/>
        </p:nvSpPr>
        <p:spPr>
          <a:xfrm>
            <a:off x="1709653" y="1145410"/>
            <a:ext cx="5440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Variable declaration</a:t>
            </a:r>
          </a:p>
        </p:txBody>
      </p:sp>
    </p:spTree>
    <p:extLst>
      <p:ext uri="{BB962C8B-B14F-4D97-AF65-F5344CB8AC3E}">
        <p14:creationId xmlns:p14="http://schemas.microsoft.com/office/powerpoint/2010/main" val="3675829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43BE216D-745E-3FFF-2E18-2C44309C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>
            <a:extLst>
              <a:ext uri="{FF2B5EF4-FFF2-40B4-BE49-F238E27FC236}">
                <a16:creationId xmlns:a16="http://schemas.microsoft.com/office/drawing/2014/main" id="{3D18C92E-9D43-8F82-A92E-F34DF40E0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106" y="336247"/>
            <a:ext cx="9020080" cy="136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Remote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96B22-1B75-A59E-73FE-7D18141D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19" y="1232522"/>
            <a:ext cx="2856908" cy="2541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55BB2-AC1E-54E3-5B3E-642542B54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07" y="1230111"/>
            <a:ext cx="6937636" cy="254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2D3BF-90AA-8980-EDD0-3A192E339EA1}"/>
              </a:ext>
            </a:extLst>
          </p:cNvPr>
          <p:cNvSpPr txBox="1"/>
          <p:nvPr/>
        </p:nvSpPr>
        <p:spPr>
          <a:xfrm>
            <a:off x="1831147" y="4078146"/>
            <a:ext cx="98432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374151"/>
                </a:solidFill>
              </a:rPr>
              <a:t>The code for the controller, pinout defined and print out the value of each component.</a:t>
            </a:r>
          </a:p>
        </p:txBody>
      </p:sp>
    </p:spTree>
    <p:extLst>
      <p:ext uri="{BB962C8B-B14F-4D97-AF65-F5344CB8AC3E}">
        <p14:creationId xmlns:p14="http://schemas.microsoft.com/office/powerpoint/2010/main" val="43508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CE4CCFDA-D0D7-D4EC-C474-1094924FC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>
            <a:extLst>
              <a:ext uri="{FF2B5EF4-FFF2-40B4-BE49-F238E27FC236}">
                <a16:creationId xmlns:a16="http://schemas.microsoft.com/office/drawing/2014/main" id="{B199E3BC-26C2-57EB-2E71-ECAD07816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106" y="336247"/>
            <a:ext cx="9020080" cy="73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Remote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DC294-D548-4746-217E-09D9F406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36" y="2039555"/>
            <a:ext cx="9263967" cy="4572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6B680F-D241-4129-8181-2FB411F96F8C}"/>
              </a:ext>
            </a:extLst>
          </p:cNvPr>
          <p:cNvSpPr txBox="1"/>
          <p:nvPr/>
        </p:nvSpPr>
        <p:spPr>
          <a:xfrm>
            <a:off x="1907391" y="1287683"/>
            <a:ext cx="76320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ESPNOW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135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blue circuit board with a wire&#10;&#10;Description automatically generated">
            <a:extLst>
              <a:ext uri="{FF2B5EF4-FFF2-40B4-BE49-F238E27FC236}">
                <a16:creationId xmlns:a16="http://schemas.microsoft.com/office/drawing/2014/main" id="{489D281E-763A-6E90-8362-77DF7B5D3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16693" y="1129284"/>
            <a:ext cx="3020603" cy="2770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BB16E9-FC90-76B0-C50D-644D614707F1}"/>
              </a:ext>
            </a:extLst>
          </p:cNvPr>
          <p:cNvSpPr txBox="1"/>
          <p:nvPr/>
        </p:nvSpPr>
        <p:spPr>
          <a:xfrm>
            <a:off x="1933317" y="396240"/>
            <a:ext cx="9162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222160"/>
                </a:solidFill>
              </a:rPr>
              <a:t>GPS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C3F2DC-2A27-9C32-33AF-395420DAC262}"/>
              </a:ext>
            </a:extLst>
          </p:cNvPr>
          <p:cNvSpPr txBox="1"/>
          <p:nvPr/>
        </p:nvSpPr>
        <p:spPr>
          <a:xfrm>
            <a:off x="2151177" y="4370832"/>
            <a:ext cx="831566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Output to terminal:</a:t>
            </a:r>
            <a:br>
              <a:rPr lang="en-US"/>
            </a:br>
            <a:r>
              <a:rPr lang="en-US" b="1"/>
              <a:t>Location: </a:t>
            </a:r>
            <a:r>
              <a:rPr lang="en-US"/>
              <a:t>10.730434,106.693883 </a:t>
            </a:r>
            <a:r>
              <a:rPr lang="en-US" b="1"/>
              <a:t>Altitude: </a:t>
            </a:r>
            <a:r>
              <a:rPr lang="en-US"/>
              <a:t>10m Date/Time: 1/12/2023 08:32:32.25</a:t>
            </a:r>
          </a:p>
          <a:p>
            <a:endParaRPr lang="en-US"/>
          </a:p>
        </p:txBody>
      </p:sp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6D476B6-8D83-2B77-926C-1A4A1AA48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670" y="4916043"/>
            <a:ext cx="4477333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>
            <a:spLocks noGrp="1"/>
          </p:cNvSpPr>
          <p:nvPr>
            <p:ph type="ctrTitle"/>
          </p:nvPr>
        </p:nvSpPr>
        <p:spPr>
          <a:xfrm>
            <a:off x="767833" y="2024839"/>
            <a:ext cx="8531615" cy="160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1011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2160"/>
                </a:solidFill>
              </a:rPr>
              <a:t>—</a:t>
            </a:r>
            <a:br>
              <a:rPr lang="en-US"/>
            </a:br>
            <a:r>
              <a:rPr lang="en-US"/>
              <a:t>Project Demonstration</a:t>
            </a:r>
            <a:endParaRPr/>
          </a:p>
        </p:txBody>
      </p:sp>
      <p:sp>
        <p:nvSpPr>
          <p:cNvPr id="143" name="Google Shape;143;p3"/>
          <p:cNvSpPr txBox="1">
            <a:spLocks noGrp="1"/>
          </p:cNvSpPr>
          <p:nvPr>
            <p:ph type="subTitle" idx="1"/>
          </p:nvPr>
        </p:nvSpPr>
        <p:spPr>
          <a:xfrm>
            <a:off x="767832" y="3907626"/>
            <a:ext cx="553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160"/>
              </a:buClr>
              <a:buSzPts val="2900"/>
              <a:buNone/>
            </a:pPr>
            <a:r>
              <a:rPr lang="en-US" sz="3200"/>
              <a:t>Self-balance Quadcopter</a:t>
            </a:r>
          </a:p>
        </p:txBody>
      </p:sp>
      <p:sp>
        <p:nvSpPr>
          <p:cNvPr id="144" name="Google Shape;144;p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6190CD-9966-BE49-01EE-9553B087F5DB}"/>
              </a:ext>
            </a:extLst>
          </p:cNvPr>
          <p:cNvSpPr txBox="1"/>
          <p:nvPr/>
        </p:nvSpPr>
        <p:spPr>
          <a:xfrm>
            <a:off x="1942553" y="316992"/>
            <a:ext cx="81592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222160"/>
                </a:solidFill>
              </a:rPr>
              <a:t>MATLAB Visualization</a:t>
            </a:r>
            <a:endParaRPr lang="en-US" sz="3600">
              <a:solidFill>
                <a:srgbClr val="2221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CE313-971E-CFB2-B872-CF76E30B625B}"/>
              </a:ext>
            </a:extLst>
          </p:cNvPr>
          <p:cNvSpPr txBox="1"/>
          <p:nvPr/>
        </p:nvSpPr>
        <p:spPr>
          <a:xfrm>
            <a:off x="2292075" y="113385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Port Declaration</a:t>
            </a:r>
          </a:p>
        </p:txBody>
      </p:sp>
      <p:pic>
        <p:nvPicPr>
          <p:cNvPr id="9" name="Picture 8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9EA416E-22E0-EC28-0A77-8B410466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489" y="1133665"/>
            <a:ext cx="3451929" cy="670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C98FE9-D44D-58F7-F3B7-9B91A9727620}"/>
              </a:ext>
            </a:extLst>
          </p:cNvPr>
          <p:cNvSpPr txBox="1"/>
          <p:nvPr/>
        </p:nvSpPr>
        <p:spPr>
          <a:xfrm>
            <a:off x="2456167" y="2078736"/>
            <a:ext cx="36760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Add windows and declare information into it</a:t>
            </a:r>
          </a:p>
        </p:txBody>
      </p: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0191877-0501-3698-453E-8532A047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31" y="2659761"/>
            <a:ext cx="3839838" cy="3513582"/>
          </a:xfrm>
          <a:prstGeom prst="rect">
            <a:avLst/>
          </a:prstGeom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3B13F9-B167-4557-3EBA-2922C154E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52" y="2457625"/>
            <a:ext cx="5281383" cy="37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7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9E415-862A-9397-C893-DA9D989662BF}"/>
              </a:ext>
            </a:extLst>
          </p:cNvPr>
          <p:cNvSpPr txBox="1"/>
          <p:nvPr/>
        </p:nvSpPr>
        <p:spPr>
          <a:xfrm>
            <a:off x="2389389" y="12009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Draw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B6716-DC38-E498-EFE1-325AB77495CE}"/>
              </a:ext>
            </a:extLst>
          </p:cNvPr>
          <p:cNvSpPr txBox="1"/>
          <p:nvPr/>
        </p:nvSpPr>
        <p:spPr>
          <a:xfrm>
            <a:off x="1942425" y="329184"/>
            <a:ext cx="83665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222160"/>
                </a:solidFill>
              </a:rPr>
              <a:t>MATLAB Visualization</a:t>
            </a:r>
            <a:endParaRPr lang="en-US" sz="3600">
              <a:solidFill>
                <a:srgbClr val="222160"/>
              </a:solidFill>
            </a:endParaRPr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4B792BB-307D-F4EC-C8B2-B0E16F08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28" y="1509450"/>
            <a:ext cx="5534746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17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3820-C8A0-5FEB-B64C-51DDA2EC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96" y="582"/>
            <a:ext cx="6748434" cy="1622344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Experimental Protocol</a:t>
            </a:r>
          </a:p>
        </p:txBody>
      </p:sp>
      <p:pic>
        <p:nvPicPr>
          <p:cNvPr id="3" name="Online Media 2" title="Quadcopter PID Tuning with PID control and MPU-6050">
            <a:hlinkClick r:id="" action="ppaction://media"/>
            <a:extLst>
              <a:ext uri="{FF2B5EF4-FFF2-40B4-BE49-F238E27FC236}">
                <a16:creationId xmlns:a16="http://schemas.microsoft.com/office/drawing/2014/main" id="{957086EA-32D7-87C0-03D8-FFF19D7841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7842" y="1836557"/>
            <a:ext cx="7483980" cy="404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609680" y="880041"/>
            <a:ext cx="8126358" cy="142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>
                <a:solidFill>
                  <a:srgbClr val="222160"/>
                </a:solidFill>
              </a:rPr>
              <a:t>—</a:t>
            </a:r>
            <a:br>
              <a:rPr lang="en-US" sz="8000"/>
            </a:br>
            <a:r>
              <a:rPr lang="en-US" sz="8000"/>
              <a:t>Thank you</a:t>
            </a:r>
            <a:endParaRPr/>
          </a:p>
        </p:txBody>
      </p:sp>
      <p:cxnSp>
        <p:nvCxnSpPr>
          <p:cNvPr id="243" name="Google Shape;243;p19"/>
          <p:cNvCxnSpPr/>
          <p:nvPr/>
        </p:nvCxnSpPr>
        <p:spPr>
          <a:xfrm>
            <a:off x="767832" y="3602265"/>
            <a:ext cx="49436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>
            <a:spLocks noGrp="1"/>
          </p:cNvSpPr>
          <p:nvPr>
            <p:ph type="body" idx="2"/>
          </p:nvPr>
        </p:nvSpPr>
        <p:spPr>
          <a:xfrm>
            <a:off x="3974672" y="1596177"/>
            <a:ext cx="7277019" cy="422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en-US" sz="2800"/>
              <a:t>CAD MODELLING</a:t>
            </a:r>
            <a:endParaRPr sz="2800"/>
          </a:p>
          <a:p>
            <a:pPr marL="285750" marR="0" lvl="0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en-US" sz="2800"/>
              <a:t>PCB DESIGN</a:t>
            </a:r>
            <a:endParaRPr sz="2800"/>
          </a:p>
          <a:p>
            <a:pPr marL="285750" indent="-285750">
              <a:lnSpc>
                <a:spcPct val="150000"/>
              </a:lnSpc>
            </a:pPr>
            <a:r>
              <a:rPr lang="en-US" sz="2800"/>
              <a:t>MECHANICAL ASSEMBLY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en-US" sz="2800"/>
              <a:t>PID CONTROLLER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en-US" sz="2800"/>
              <a:t>REMOTE CONTROLLER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</a:pPr>
            <a:r>
              <a:rPr lang="en-US" sz="2800"/>
              <a:t>GPS TESTING</a:t>
            </a:r>
            <a:endParaRPr sz="2800"/>
          </a:p>
          <a:p>
            <a:pPr marL="0" marR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US" sz="2800"/>
          </a:p>
          <a:p>
            <a:pPr marL="28575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609680" y="109728"/>
            <a:ext cx="7507288" cy="129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66"/>
              <a:buFont typeface="Arial"/>
              <a:buNone/>
            </a:pPr>
            <a:r>
              <a:rPr lang="en-US" sz="4000" b="1" i="0" u="none" strike="noStrike" cap="none">
                <a:solidFill>
                  <a:srgbClr val="222160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endParaRPr lang="en-US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466"/>
              <a:buFont typeface="Arial"/>
              <a:buNone/>
            </a:pPr>
            <a:r>
              <a:rPr lang="en-US" sz="4000" b="1" i="0" u="none" strike="noStrike" cap="none">
                <a:solidFill>
                  <a:srgbClr val="E61E2A"/>
                </a:solidFill>
                <a:latin typeface="Arial"/>
                <a:ea typeface="Arial"/>
                <a:cs typeface="Arial"/>
                <a:sym typeface="Arial"/>
              </a:rPr>
              <a:t>Self-ba</a:t>
            </a:r>
            <a:r>
              <a:rPr lang="en-US" sz="4000" b="1">
                <a:solidFill>
                  <a:srgbClr val="E61E2A"/>
                </a:solidFill>
              </a:rPr>
              <a:t>lance Quadcopter</a:t>
            </a:r>
            <a:endParaRPr lang="en-US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5274923" y="6694714"/>
            <a:ext cx="1643742" cy="163286"/>
          </a:xfrm>
          <a:prstGeom prst="rect">
            <a:avLst/>
          </a:prstGeom>
          <a:solidFill>
            <a:srgbClr val="2221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;p6">
            <a:extLst>
              <a:ext uri="{FF2B5EF4-FFF2-40B4-BE49-F238E27FC236}">
                <a16:creationId xmlns:a16="http://schemas.microsoft.com/office/drawing/2014/main" id="{4337DC8F-CA45-83AE-BFEB-1C7F6CFC4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106" y="336247"/>
            <a:ext cx="9020080" cy="77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CAD MODELLING</a:t>
            </a:r>
            <a:endParaRPr lang="en-US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FC016-8DCD-7B17-DCB8-E2C85F6D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64" y="1890818"/>
            <a:ext cx="5223756" cy="3200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AD4633-4E32-2CB2-B38D-ADF14CD19923}"/>
              </a:ext>
            </a:extLst>
          </p:cNvPr>
          <p:cNvSpPr txBox="1"/>
          <p:nvPr/>
        </p:nvSpPr>
        <p:spPr>
          <a:xfrm>
            <a:off x="1865717" y="5091288"/>
            <a:ext cx="4552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Figure 1: 3D CAD model for motor holder in Solidworks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F2301-E5EE-2F90-0A64-D50EC8924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640" y="1875263"/>
            <a:ext cx="4504433" cy="3216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75D394-FC56-E550-9DCE-C9148B031C05}"/>
              </a:ext>
            </a:extLst>
          </p:cNvPr>
          <p:cNvSpPr txBox="1"/>
          <p:nvPr/>
        </p:nvSpPr>
        <p:spPr>
          <a:xfrm>
            <a:off x="8228015" y="5091288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Figure 2: CAD model in front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BA5B-DECF-4854-AA80-C0CF1BE37ADF}"/>
              </a:ext>
            </a:extLst>
          </p:cNvPr>
          <p:cNvSpPr txBox="1"/>
          <p:nvPr/>
        </p:nvSpPr>
        <p:spPr>
          <a:xfrm>
            <a:off x="1865717" y="5750779"/>
            <a:ext cx="811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All dimensions are carefully designed in case of tolerance.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;p6">
            <a:extLst>
              <a:ext uri="{FF2B5EF4-FFF2-40B4-BE49-F238E27FC236}">
                <a16:creationId xmlns:a16="http://schemas.microsoft.com/office/drawing/2014/main" id="{75F53C1A-9108-05A8-2A49-A102CC05F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106" y="336247"/>
            <a:ext cx="9020080" cy="73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PCB DESIGN</a:t>
            </a: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7FAA1-54AE-597E-2F03-7174D439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371" y="1256337"/>
            <a:ext cx="6581550" cy="4125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A1B98-8F12-E8A4-3694-EAACCAB2EC76}"/>
              </a:ext>
            </a:extLst>
          </p:cNvPr>
          <p:cNvSpPr txBox="1"/>
          <p:nvPr/>
        </p:nvSpPr>
        <p:spPr>
          <a:xfrm>
            <a:off x="3919238" y="5447774"/>
            <a:ext cx="485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Figure 3: Drone PCB Schematic design EasyEDA software</a:t>
            </a:r>
          </a:p>
        </p:txBody>
      </p:sp>
    </p:spTree>
    <p:extLst>
      <p:ext uri="{BB962C8B-B14F-4D97-AF65-F5344CB8AC3E}">
        <p14:creationId xmlns:p14="http://schemas.microsoft.com/office/powerpoint/2010/main" val="320350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;p6">
            <a:extLst>
              <a:ext uri="{FF2B5EF4-FFF2-40B4-BE49-F238E27FC236}">
                <a16:creationId xmlns:a16="http://schemas.microsoft.com/office/drawing/2014/main" id="{75F53C1A-9108-05A8-2A49-A102CC05F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106" y="336247"/>
            <a:ext cx="9020080" cy="73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222160"/>
                </a:solidFill>
              </a:rPr>
              <a:t>PCB DESIGN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A1B98-8F12-E8A4-3694-EAACCAB2EC76}"/>
              </a:ext>
            </a:extLst>
          </p:cNvPr>
          <p:cNvSpPr txBox="1"/>
          <p:nvPr/>
        </p:nvSpPr>
        <p:spPr>
          <a:xfrm>
            <a:off x="2150147" y="5893562"/>
            <a:ext cx="415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Figure 4: Drone PCB design in EasyEDA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2DDE7-F140-9417-89A6-34DCEF68C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06" y="984595"/>
            <a:ext cx="4876556" cy="4888809"/>
          </a:xfrm>
          <a:prstGeom prst="rect">
            <a:avLst/>
          </a:prstGeom>
        </p:spPr>
      </p:pic>
      <p:pic>
        <p:nvPicPr>
          <p:cNvPr id="3" name="Picture 2" descr="A green circuit board with white text&#10;&#10;Description automatically generated">
            <a:extLst>
              <a:ext uri="{FF2B5EF4-FFF2-40B4-BE49-F238E27FC236}">
                <a16:creationId xmlns:a16="http://schemas.microsoft.com/office/drawing/2014/main" id="{9B48240B-25A9-4848-5F45-778A25AD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707" y="984595"/>
            <a:ext cx="3675867" cy="4903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38D86-600D-83E8-31AF-C8313BA277FF}"/>
              </a:ext>
            </a:extLst>
          </p:cNvPr>
          <p:cNvSpPr txBox="1"/>
          <p:nvPr/>
        </p:nvSpPr>
        <p:spPr>
          <a:xfrm>
            <a:off x="7964186" y="5887785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Figure 5: Drone PCB in real life</a:t>
            </a:r>
          </a:p>
        </p:txBody>
      </p:sp>
    </p:spTree>
    <p:extLst>
      <p:ext uri="{BB962C8B-B14F-4D97-AF65-F5344CB8AC3E}">
        <p14:creationId xmlns:p14="http://schemas.microsoft.com/office/powerpoint/2010/main" val="201222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741E324E-3106-3130-0D49-2E13C3C3F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>
            <a:extLst>
              <a:ext uri="{FF2B5EF4-FFF2-40B4-BE49-F238E27FC236}">
                <a16:creationId xmlns:a16="http://schemas.microsoft.com/office/drawing/2014/main" id="{9F9527A6-A7C1-71E3-7686-823B33BCDB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106" y="336247"/>
            <a:ext cx="9020080" cy="83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222160"/>
                </a:solidFill>
              </a:rPr>
              <a:t>Mechanical Assembly</a:t>
            </a:r>
          </a:p>
        </p:txBody>
      </p:sp>
      <p:pic>
        <p:nvPicPr>
          <p:cNvPr id="5" name="Picture 4" descr="A wooden box with wires and wires&#10;&#10;Description automatically generated">
            <a:extLst>
              <a:ext uri="{FF2B5EF4-FFF2-40B4-BE49-F238E27FC236}">
                <a16:creationId xmlns:a16="http://schemas.microsoft.com/office/drawing/2014/main" id="{B0BEC981-F22C-2C94-5F9E-CB5B2C57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679" y="1667540"/>
            <a:ext cx="3546641" cy="36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3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837106" y="336247"/>
            <a:ext cx="9020080" cy="83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222160"/>
                </a:solidFill>
              </a:rPr>
              <a:t>Mechanical Assembly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A24C9-C5E5-91F1-A0D4-51CE1B0C8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72" y="2318410"/>
            <a:ext cx="3448499" cy="2933700"/>
          </a:xfrm>
          <a:prstGeom prst="rect">
            <a:avLst/>
          </a:prstGeom>
        </p:spPr>
      </p:pic>
      <p:pic>
        <p:nvPicPr>
          <p:cNvPr id="3" name="Picture 2" descr="A small orange and black motor&#10;&#10;Description automatically generated">
            <a:extLst>
              <a:ext uri="{FF2B5EF4-FFF2-40B4-BE49-F238E27FC236}">
                <a16:creationId xmlns:a16="http://schemas.microsoft.com/office/drawing/2014/main" id="{358C5B60-6829-23B5-FC2C-B6A07295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723" y="1885455"/>
            <a:ext cx="3167668" cy="4114800"/>
          </a:xfrm>
          <a:prstGeom prst="rect">
            <a:avLst/>
          </a:prstGeom>
        </p:spPr>
      </p:pic>
      <p:pic>
        <p:nvPicPr>
          <p:cNvPr id="4" name="Picture 3" descr="A small square object with wires and wires&#10;&#10;Description automatically generated">
            <a:extLst>
              <a:ext uri="{FF2B5EF4-FFF2-40B4-BE49-F238E27FC236}">
                <a16:creationId xmlns:a16="http://schemas.microsoft.com/office/drawing/2014/main" id="{D076C747-7429-3B70-42CB-5155531EC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474" y="1927514"/>
            <a:ext cx="30865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14083-5993-B563-673C-41D9B8C7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3CCB16-E100-8CF1-5DCF-FF1F71AA9CAD}"/>
              </a:ext>
            </a:extLst>
          </p:cNvPr>
          <p:cNvSpPr txBox="1"/>
          <p:nvPr/>
        </p:nvSpPr>
        <p:spPr>
          <a:xfrm>
            <a:off x="2161953" y="2153092"/>
            <a:ext cx="950727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400">
                <a:solidFill>
                  <a:srgbClr val="111111"/>
                </a:solidFill>
              </a:rPr>
              <a:t>Chosen Temperature: 475°C for soldering.</a:t>
            </a:r>
            <a:endParaRPr lang="en-US" sz="2400"/>
          </a:p>
          <a:p>
            <a:pPr marL="285750" indent="-285750">
              <a:buChar char="•"/>
            </a:pPr>
            <a:r>
              <a:rPr lang="en-US" sz="2400">
                <a:solidFill>
                  <a:srgbClr val="111111"/>
                </a:solidFill>
              </a:rPr>
              <a:t>Reason for High Temperature: Wires and component are designed to withstand high temperatures .</a:t>
            </a:r>
          </a:p>
          <a:p>
            <a:pPr marL="285750" indent="-285750">
              <a:buChar char="•"/>
            </a:pPr>
            <a:r>
              <a:rPr lang="en-US" sz="2400">
                <a:solidFill>
                  <a:srgbClr val="111111"/>
                </a:solidFill>
              </a:rPr>
              <a:t>Advantage: Maximizes soldering speed.</a:t>
            </a:r>
            <a:endParaRPr lang="en-US" sz="2400"/>
          </a:p>
          <a:p>
            <a:pPr marL="285750" indent="-285750">
              <a:buChar char="•"/>
            </a:pPr>
            <a:r>
              <a:rPr lang="en-US" sz="2400">
                <a:solidFill>
                  <a:srgbClr val="111111"/>
                </a:solidFill>
              </a:rPr>
              <a:t>Key Benefit: Efficient progress without compromising wire integrity.</a:t>
            </a:r>
          </a:p>
          <a:p>
            <a:pPr marL="285750" indent="-285750">
              <a:buChar char="•"/>
            </a:pPr>
            <a:r>
              <a:rPr lang="en-US" sz="2400">
                <a:solidFill>
                  <a:srgbClr val="111111"/>
                </a:solidFill>
              </a:rPr>
              <a:t>Notice: An important observation from my soldering project was that while most components were compatible with the chosen temperature settings, some required special attention</a:t>
            </a:r>
          </a:p>
        </p:txBody>
      </p:sp>
      <p:sp>
        <p:nvSpPr>
          <p:cNvPr id="10" name="Google Shape;161;p6">
            <a:extLst>
              <a:ext uri="{FF2B5EF4-FFF2-40B4-BE49-F238E27FC236}">
                <a16:creationId xmlns:a16="http://schemas.microsoft.com/office/drawing/2014/main" id="{190645D8-5939-9000-0E50-EA754AE3C296}"/>
              </a:ext>
            </a:extLst>
          </p:cNvPr>
          <p:cNvSpPr txBox="1">
            <a:spLocks/>
          </p:cNvSpPr>
          <p:nvPr/>
        </p:nvSpPr>
        <p:spPr>
          <a:xfrm>
            <a:off x="1837106" y="336247"/>
            <a:ext cx="9020080" cy="83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>
                <a:solidFill>
                  <a:srgbClr val="222160"/>
                </a:solidFill>
              </a:rPr>
              <a:t>Maximizing Efficiency with High Heat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11889"/>
      </p:ext>
    </p:extLst>
  </p:cSld>
  <p:clrMapOvr>
    <a:masterClrMapping/>
  </p:clrMapOvr>
</p:sld>
</file>

<file path=ppt/theme/theme1.xml><?xml version="1.0" encoding="utf-8"?>
<a:theme xmlns:a="http://schemas.openxmlformats.org/drawingml/2006/main" name="RMIT_2017_Templates_Master_Formal_ITS">
  <a:themeElements>
    <a:clrScheme name="RMIT COlor theme">
      <a:dk1>
        <a:srgbClr val="000000"/>
      </a:dk1>
      <a:lt1>
        <a:srgbClr val="FFFFFF"/>
      </a:lt1>
      <a:dk2>
        <a:srgbClr val="FB0015"/>
      </a:dk2>
      <a:lt2>
        <a:srgbClr val="E7E6E6"/>
      </a:lt2>
      <a:accent1>
        <a:srgbClr val="000057"/>
      </a:accent1>
      <a:accent2>
        <a:srgbClr val="FB001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59EFBF506124794EF55BB72E8F511" ma:contentTypeVersion="17" ma:contentTypeDescription="Create a new document." ma:contentTypeScope="" ma:versionID="9b07bf8d5102b22ed9195c125f14c45f">
  <xsd:schema xmlns:xsd="http://www.w3.org/2001/XMLSchema" xmlns:xs="http://www.w3.org/2001/XMLSchema" xmlns:p="http://schemas.microsoft.com/office/2006/metadata/properties" xmlns:ns3="0dc20abf-09c2-44dc-bb75-a0bf1c18f8d9" xmlns:ns4="cf8a7aa9-adb9-41dc-812a-c9e04d15fd49" targetNamespace="http://schemas.microsoft.com/office/2006/metadata/properties" ma:root="true" ma:fieldsID="427495dcbf87e24a15facb720fe48abb" ns3:_="" ns4:_="">
    <xsd:import namespace="0dc20abf-09c2-44dc-bb75-a0bf1c18f8d9"/>
    <xsd:import namespace="cf8a7aa9-adb9-41dc-812a-c9e04d15fd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20abf-09c2-44dc-bb75-a0bf1c18f8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a7aa9-adb9-41dc-812a-c9e04d15fd4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c20abf-09c2-44dc-bb75-a0bf1c18f8d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DAEAD8-1EC4-4472-AE88-D71BD1CC6D5D}">
  <ds:schemaRefs>
    <ds:schemaRef ds:uri="0dc20abf-09c2-44dc-bb75-a0bf1c18f8d9"/>
    <ds:schemaRef ds:uri="cf8a7aa9-adb9-41dc-812a-c9e04d15fd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871760-54FA-4C55-A32C-83C26CAEDA43}">
  <ds:schemaRefs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0dc20abf-09c2-44dc-bb75-a0bf1c18f8d9"/>
    <ds:schemaRef ds:uri="cf8a7aa9-adb9-41dc-812a-c9e04d15fd49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8673C4C-0E88-46C3-94A6-2D27DE5E8B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Custom</PresentationFormat>
  <Paragraphs>65</Paragraphs>
  <Slides>23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Noto Sans Symbols</vt:lpstr>
      <vt:lpstr>RMIT_2017_Templates_Master_Formal_ITS</vt:lpstr>
      <vt:lpstr>EEET2610 – Engineering Design 3</vt:lpstr>
      <vt:lpstr>— Project Demonstration</vt:lpstr>
      <vt:lpstr>PowerPoint Presentation</vt:lpstr>
      <vt:lpstr>CAD MODELLING</vt:lpstr>
      <vt:lpstr>PCB DESIGN</vt:lpstr>
      <vt:lpstr>PCB DESIGN</vt:lpstr>
      <vt:lpstr>Mechanical Assembly</vt:lpstr>
      <vt:lpstr>Mechanical Assembly</vt:lpstr>
      <vt:lpstr>PowerPoint Presentation</vt:lpstr>
      <vt:lpstr>Soldering</vt:lpstr>
      <vt:lpstr>Understanding and Implementing PID Control for Drone Stabilization</vt:lpstr>
      <vt:lpstr>PowerPoint Presentation</vt:lpstr>
      <vt:lpstr>PowerPoint Presentation</vt:lpstr>
      <vt:lpstr>PowerPoint Presentation</vt:lpstr>
      <vt:lpstr>Remote Controller</vt:lpstr>
      <vt:lpstr>PowerPoint Presentation</vt:lpstr>
      <vt:lpstr>Remote Controller</vt:lpstr>
      <vt:lpstr>Remote Controller</vt:lpstr>
      <vt:lpstr>PowerPoint Presentation</vt:lpstr>
      <vt:lpstr>PowerPoint Presentation</vt:lpstr>
      <vt:lpstr>PowerPoint Presentation</vt:lpstr>
      <vt:lpstr>Experimental Protocol</vt:lpstr>
      <vt:lpstr>—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Truong Tan Gia</dc:creator>
  <cp:lastModifiedBy>Huy Truong</cp:lastModifiedBy>
  <cp:revision>1</cp:revision>
  <dcterms:modified xsi:type="dcterms:W3CDTF">2024-01-16T03:00:43Z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0x010100EF059EFBF506124794EF55BB72E8F511</vt:lpwstr>
  </property>
</Properties>
</file>